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86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0" r:id="rId21"/>
    <p:sldId id="281" r:id="rId22"/>
    <p:sldId id="282" r:id="rId23"/>
    <p:sldId id="283" r:id="rId24"/>
    <p:sldId id="284" r:id="rId25"/>
    <p:sldId id="285" r:id="rId26"/>
    <p:sldId id="287" r:id="rId27"/>
  </p:sldIdLst>
  <p:sldSz cx="18288000" cy="10287000"/>
  <p:notesSz cx="6858000" cy="9144000"/>
  <p:embeddedFontLst>
    <p:embeddedFont>
      <p:font typeface="Arimo" panose="020B0604020202020204" pitchFamily="34" charset="0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7" roundtripDataSignature="AMtx7mhLbWlEZYeceGzVhCsfeyvGDrdf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/>
    <p:restoredTop sz="65721"/>
  </p:normalViewPr>
  <p:slideViewPr>
    <p:cSldViewPr snapToGrid="0">
      <p:cViewPr varScale="1">
        <p:scale>
          <a:sx n="47" d="100"/>
          <a:sy n="47" d="100"/>
        </p:scale>
        <p:origin x="1960" y="2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7" Type="http://customschemas.google.com/relationships/presentationmetadata" Target="meta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2" name="Google Shape;26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76" name="Google Shape;2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3" name="Google Shape;30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7" name="Google Shape;31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41" name="Google Shape;34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8" name="Google Shape;3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3" name="Google Shape;38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96" name="Google Shape;39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8" name="Google Shape;9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1" name="Google Shape;45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4" name="Google Shape;464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77" name="Google Shape;477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90" name="Google Shape;49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90" name="Google Shape;49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87725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dirty="0"/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7" name="Google Shape;1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2" name="Google Shape;15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6" name="Google Shape;16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0" name="Google Shape;18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>
          <a:extLst>
            <a:ext uri="{FF2B5EF4-FFF2-40B4-BE49-F238E27FC236}">
              <a16:creationId xmlns:a16="http://schemas.microsoft.com/office/drawing/2014/main" id="{BF569A62-F752-961E-0E6D-996F49DDA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:notes">
            <a:extLst>
              <a:ext uri="{FF2B5EF4-FFF2-40B4-BE49-F238E27FC236}">
                <a16:creationId xmlns:a16="http://schemas.microsoft.com/office/drawing/2014/main" id="{DCC2DB75-222D-5752-7114-9290BAD7A5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4" name="Google Shape;194;p9:notes">
            <a:extLst>
              <a:ext uri="{FF2B5EF4-FFF2-40B4-BE49-F238E27FC236}">
                <a16:creationId xmlns:a16="http://schemas.microsoft.com/office/drawing/2014/main" id="{12996989-E57F-AFCD-434A-6B2F6D5F14E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24790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IE" noProof="0" dirty="0"/>
          </a:p>
        </p:txBody>
      </p:sp>
      <p:sp>
        <p:nvSpPr>
          <p:cNvPr id="234" name="Google Shape;23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9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49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4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4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4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44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4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4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4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4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4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4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8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4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3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"/>
          <p:cNvSpPr/>
          <p:nvPr/>
        </p:nvSpPr>
        <p:spPr>
          <a:xfrm>
            <a:off x="13923397" y="7398521"/>
            <a:ext cx="4672957" cy="3178735"/>
          </a:xfrm>
          <a:custGeom>
            <a:avLst/>
            <a:gdLst/>
            <a:ahLst/>
            <a:cxnLst/>
            <a:rect l="l" t="t" r="r" b="b"/>
            <a:pathLst>
              <a:path w="4672957" h="3178735" extrusionOk="0">
                <a:moveTo>
                  <a:pt x="0" y="0"/>
                </a:moveTo>
                <a:lnTo>
                  <a:pt x="4672956" y="0"/>
                </a:lnTo>
                <a:lnTo>
                  <a:pt x="4672956" y="3178735"/>
                </a:lnTo>
                <a:lnTo>
                  <a:pt x="0" y="31787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t="-7" b="-6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88" name="Google Shape;88;p1"/>
          <p:cNvSpPr/>
          <p:nvPr/>
        </p:nvSpPr>
        <p:spPr>
          <a:xfrm>
            <a:off x="-1426213" y="-1049552"/>
            <a:ext cx="6451636" cy="4006606"/>
          </a:xfrm>
          <a:custGeom>
            <a:avLst/>
            <a:gdLst/>
            <a:ahLst/>
            <a:cxnLst/>
            <a:rect l="l" t="t" r="r" b="b"/>
            <a:pathLst>
              <a:path w="6451636" h="4006606" extrusionOk="0">
                <a:moveTo>
                  <a:pt x="0" y="0"/>
                </a:moveTo>
                <a:lnTo>
                  <a:pt x="6451636" y="0"/>
                </a:lnTo>
                <a:lnTo>
                  <a:pt x="6451636" y="4006606"/>
                </a:lnTo>
                <a:lnTo>
                  <a:pt x="0" y="40066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89" name="Google Shape;89;p1"/>
          <p:cNvSpPr/>
          <p:nvPr/>
        </p:nvSpPr>
        <p:spPr>
          <a:xfrm>
            <a:off x="8690679" y="-2564045"/>
            <a:ext cx="3245436" cy="6355509"/>
          </a:xfrm>
          <a:custGeom>
            <a:avLst/>
            <a:gdLst/>
            <a:ahLst/>
            <a:cxnLst/>
            <a:rect l="l" t="t" r="r" b="b"/>
            <a:pathLst>
              <a:path w="3245436" h="6355509" extrusionOk="0">
                <a:moveTo>
                  <a:pt x="0" y="0"/>
                </a:moveTo>
                <a:lnTo>
                  <a:pt x="3245436" y="0"/>
                </a:lnTo>
                <a:lnTo>
                  <a:pt x="3245436" y="6355509"/>
                </a:lnTo>
                <a:lnTo>
                  <a:pt x="0" y="635550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0" name="Google Shape;90;p1"/>
          <p:cNvSpPr/>
          <p:nvPr/>
        </p:nvSpPr>
        <p:spPr>
          <a:xfrm>
            <a:off x="9855322" y="4036686"/>
            <a:ext cx="2601944" cy="2191989"/>
          </a:xfrm>
          <a:custGeom>
            <a:avLst/>
            <a:gdLst/>
            <a:ahLst/>
            <a:cxnLst/>
            <a:rect l="l" t="t" r="r" b="b"/>
            <a:pathLst>
              <a:path w="3469259" h="2922651" extrusionOk="0">
                <a:moveTo>
                  <a:pt x="0" y="0"/>
                </a:moveTo>
                <a:lnTo>
                  <a:pt x="3469259" y="0"/>
                </a:lnTo>
                <a:lnTo>
                  <a:pt x="3469259" y="2922651"/>
                </a:lnTo>
                <a:lnTo>
                  <a:pt x="0" y="2922651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t="-1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1" name="Google Shape;91;p1"/>
          <p:cNvSpPr/>
          <p:nvPr/>
        </p:nvSpPr>
        <p:spPr>
          <a:xfrm>
            <a:off x="11499292" y="-1330086"/>
            <a:ext cx="3278124" cy="6367272"/>
          </a:xfrm>
          <a:custGeom>
            <a:avLst/>
            <a:gdLst/>
            <a:ahLst/>
            <a:cxnLst/>
            <a:rect l="l" t="t" r="r" b="b"/>
            <a:pathLst>
              <a:path w="4370832" h="8489696" extrusionOk="0">
                <a:moveTo>
                  <a:pt x="0" y="0"/>
                </a:moveTo>
                <a:lnTo>
                  <a:pt x="4370832" y="0"/>
                </a:lnTo>
                <a:lnTo>
                  <a:pt x="4370832" y="8489696"/>
                </a:lnTo>
                <a:lnTo>
                  <a:pt x="0" y="8489696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l="-12" r="-11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2" name="Google Shape;92;p1"/>
          <p:cNvSpPr/>
          <p:nvPr/>
        </p:nvSpPr>
        <p:spPr>
          <a:xfrm>
            <a:off x="14141154" y="-1126715"/>
            <a:ext cx="3100918" cy="6090015"/>
          </a:xfrm>
          <a:custGeom>
            <a:avLst/>
            <a:gdLst/>
            <a:ahLst/>
            <a:cxnLst/>
            <a:rect l="l" t="t" r="r" b="b"/>
            <a:pathLst>
              <a:path w="3100918" h="6090015" extrusionOk="0">
                <a:moveTo>
                  <a:pt x="0" y="0"/>
                </a:moveTo>
                <a:lnTo>
                  <a:pt x="3100918" y="0"/>
                </a:lnTo>
                <a:lnTo>
                  <a:pt x="3100918" y="6090015"/>
                </a:lnTo>
                <a:lnTo>
                  <a:pt x="0" y="609001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l="-8" r="-7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3" name="Google Shape;93;p1"/>
          <p:cNvSpPr/>
          <p:nvPr/>
        </p:nvSpPr>
        <p:spPr>
          <a:xfrm>
            <a:off x="2882493" y="1918292"/>
            <a:ext cx="4567675" cy="4527131"/>
          </a:xfrm>
          <a:custGeom>
            <a:avLst/>
            <a:gdLst/>
            <a:ahLst/>
            <a:cxnLst/>
            <a:rect l="l" t="t" r="r" b="b"/>
            <a:pathLst>
              <a:path w="4567675" h="4527131" extrusionOk="0">
                <a:moveTo>
                  <a:pt x="0" y="0"/>
                </a:moveTo>
                <a:lnTo>
                  <a:pt x="4567675" y="0"/>
                </a:lnTo>
                <a:lnTo>
                  <a:pt x="4567675" y="4527131"/>
                </a:lnTo>
                <a:lnTo>
                  <a:pt x="0" y="45271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t="-8" b="-7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4" name="Google Shape;94;p1"/>
          <p:cNvSpPr/>
          <p:nvPr/>
        </p:nvSpPr>
        <p:spPr>
          <a:xfrm>
            <a:off x="10250293" y="5398161"/>
            <a:ext cx="1925159" cy="429630"/>
          </a:xfrm>
          <a:custGeom>
            <a:avLst/>
            <a:gdLst/>
            <a:ahLst/>
            <a:cxnLst/>
            <a:rect l="l" t="t" r="r" b="b"/>
            <a:pathLst>
              <a:path w="1925159" h="429630" extrusionOk="0">
                <a:moveTo>
                  <a:pt x="0" y="0"/>
                </a:moveTo>
                <a:lnTo>
                  <a:pt x="1925159" y="0"/>
                </a:lnTo>
                <a:lnTo>
                  <a:pt x="1925159" y="429629"/>
                </a:lnTo>
                <a:lnTo>
                  <a:pt x="0" y="4296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l="-10" r="-9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95" name="Google Shape;95;p1"/>
          <p:cNvSpPr txBox="1"/>
          <p:nvPr/>
        </p:nvSpPr>
        <p:spPr>
          <a:xfrm>
            <a:off x="1427221" y="7167708"/>
            <a:ext cx="15814851" cy="609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>
              <a:lnSpc>
                <a:spcPct val="90000"/>
              </a:lnSpc>
              <a:buSzPts val="4400"/>
            </a:pPr>
            <a:r xmlns:a="http://schemas.openxmlformats.org/drawingml/2006/main">
              <a:rPr lang="it" sz="4400" b="1" dirty="0">
                <a:sym typeface="Arimo"/>
              </a:rPr>
              <a:t>Introduzione</a:t>
            </a:r>
            <a:r xmlns:a="http://schemas.openxmlformats.org/drawingml/2006/main">
              <a:rPr lang="it" sz="4400" dirty="0">
                <a:sym typeface="Arimo"/>
              </a:rPr>
              <a:t> </a:t>
            </a:r>
            <a:r xmlns:a="http://schemas.openxmlformats.org/drawingml/2006/main">
              <a:rPr lang="it" sz="4400" b="1" dirty="0">
                <a:sym typeface="Arimo"/>
              </a:rPr>
              <a:t>ai Disturbi Alimentari (DA): Classificazione</a:t>
            </a:r>
            <a:endParaRPr xmlns:a="http://schemas.openxmlformats.org/drawingml/2006/main" sz="4400" b="1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26B19BC6-3713-380D-1E0D-AFE4310626AF}"/>
              </a:ext>
            </a:extLst>
          </p:cNvPr>
          <p:cNvSpPr txBox="1"/>
          <p:nvPr/>
        </p:nvSpPr>
        <p:spPr>
          <a:xfrm>
            <a:off x="1265857" y="8278484"/>
            <a:ext cx="7263458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>
              <a:lnSpc>
                <a:spcPct val="150000"/>
              </a:lnSpc>
            </a:pPr>
            <a:r xmlns:a="http://schemas.openxmlformats.org/drawingml/2006/main">
              <a:rPr lang="it" sz="1800" b="1" dirty="0">
                <a:latin typeface="+mn-lt"/>
              </a:rPr>
              <a:t>Dott.ssa Fabiola </a:t>
            </a:r>
            <a:r xmlns:a="http://schemas.openxmlformats.org/drawingml/2006/main">
              <a:rPr lang="it" sz="1800" b="1" dirty="0" err="1">
                <a:latin typeface="+mn-lt"/>
              </a:rPr>
              <a:t>Panvino</a:t>
            </a:r>
            <a:endParaRPr xmlns:a="http://schemas.openxmlformats.org/drawingml/2006/main" lang="it-IT" sz="1800" b="1" dirty="0">
              <a:latin typeface="+mn-lt"/>
            </a:endParaRPr>
          </a:p>
          <a:p>
            <a:pPr xmlns:a="http://schemas.openxmlformats.org/drawingml/2006/main" algn="just">
              <a:lnSpc>
                <a:spcPct val="150000"/>
              </a:lnSpc>
            </a:pPr>
            <a:r xmlns:a="http://schemas.openxmlformats.org/drawingml/2006/main">
              <a:rPr lang="it" sz="1800" dirty="0">
                <a:latin typeface="+mn-lt"/>
              </a:rPr>
              <a:t>Sapienza Università di Roma</a:t>
            </a:r>
          </a:p>
          <a:p>
            <a:pPr xmlns:a="http://schemas.openxmlformats.org/drawingml/2006/main" algn="just">
              <a:lnSpc>
                <a:spcPct val="150000"/>
              </a:lnSpc>
            </a:pPr>
            <a:r xmlns:a="http://schemas.openxmlformats.org/drawingml/2006/main">
              <a:rPr lang="it" sz="1800" dirty="0">
                <a:latin typeface="+mn-lt"/>
              </a:rPr>
              <a:t>Medico </a:t>
            </a:r>
            <a:r xmlns:a="http://schemas.openxmlformats.org/drawingml/2006/main">
              <a:rPr lang="it" sz="1800" dirty="0" err="1">
                <a:latin typeface="+mn-lt"/>
              </a:rPr>
              <a:t>residente </a:t>
            </a:r>
            <a:r xmlns:a="http://schemas.openxmlformats.org/drawingml/2006/main">
              <a:rPr lang="it" sz="1800" dirty="0">
                <a:latin typeface="+mn-lt"/>
              </a:rPr>
              <a:t>in pediatria infantile e </a:t>
            </a:r>
            <a:r xmlns:a="http://schemas.openxmlformats.org/drawingml/2006/main">
              <a:rPr lang="it" sz="1800" dirty="0" err="1">
                <a:latin typeface="+mn-lt"/>
              </a:rPr>
              <a:t>adolescenziale</a:t>
            </a:r>
            <a:r xmlns:a="http://schemas.openxmlformats.org/drawingml/2006/main">
              <a:rPr lang="it" sz="1800" dirty="0">
                <a:latin typeface="+mn-lt"/>
              </a:rPr>
              <a:t> </a:t>
            </a:r>
            <a:r xmlns:a="http://schemas.openxmlformats.org/drawingml/2006/main">
              <a:rPr lang="it" sz="1800" dirty="0" err="1">
                <a:latin typeface="+mn-lt"/>
              </a:rPr>
              <a:t>Neuropsichiatria</a:t>
            </a:r>
            <a:endParaRPr xmlns:a="http://schemas.openxmlformats.org/drawingml/2006/main" lang="it-IT" sz="1800" dirty="0">
              <a:latin typeface="+mn-lt"/>
            </a:endParaRPr>
          </a:p>
          <a:p>
            <a:pPr xmlns:a="http://schemas.openxmlformats.org/drawingml/2006/main" algn="just">
              <a:lnSpc>
                <a:spcPct val="150000"/>
              </a:lnSpc>
            </a:pPr>
            <a:r xmlns:a="http://schemas.openxmlformats.org/drawingml/2006/main">
              <a:rPr lang="it" sz="1800" dirty="0">
                <a:latin typeface="+mn-lt"/>
              </a:rPr>
              <a:t>fabiola.panvino@uniroma1.it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oogle Shape;264;p14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65" name="Google Shape;265;p14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66" name="Google Shape;266;p14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7" name="Google Shape;267;p14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68" name="Google Shape;268;p14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69" name="Google Shape;269;p14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70" name="Google Shape;270;p14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1" name="Google Shape;271;p14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72" name="Google Shape;272;p14"/>
          <p:cNvSpPr txBox="1"/>
          <p:nvPr/>
        </p:nvSpPr>
        <p:spPr>
          <a:xfrm>
            <a:off x="2693324" y="202094"/>
            <a:ext cx="1426464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AN: Come inizia nella preadolescenza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</p:txBody>
      </p:sp>
      <p:sp>
        <p:nvSpPr>
          <p:cNvPr id="273" name="Google Shape;273;p14"/>
          <p:cNvSpPr txBox="1"/>
          <p:nvPr/>
        </p:nvSpPr>
        <p:spPr>
          <a:xfrm>
            <a:off x="498764" y="2053428"/>
            <a:ext cx="17656232" cy="4524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preadolescenti spesso negano di avere preoccupazioni riguardo alla forma del corpo e al peso, segnalando solo mancanza di appetito o dolori addominali.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Maggiore presenza di disturbi dello sviluppo neurologico e/o psicopatologia pregressa (come il disturbo evitante/restrittivo dell'assunzione di cibo, noto come ARFID, depressione, ansia, disturbo ossessivo-compulsivo), mentre clinicamente presentano una rapida perdita di peso che li porta più rapidamente all'attenzione medica.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segnali d'allarme possono includere rallentamento della crescita, variazioni dell'indice di massa corporea (BMI), nausea ripetuta o dolore addominale.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fattori familiari svolgono un ruolo cruciale (ad esempio, modelli relazionali difficili, controllo reciproco eccessivo, commenti critici).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5159" marR="0" lvl="1" indent="-342900" algn="just" rtl="0">
              <a:lnSpc>
                <a:spcPct val="1749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Sono segnalati frequentemente episodi di vittimizzazione tra pari.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Google Shape;278;p1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79" name="Google Shape;279;p1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1" name="Google Shape;281;p1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82" name="Google Shape;282;p1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83" name="Google Shape;283;p1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5" name="Google Shape;285;p1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86" name="Google Shape;286;p15"/>
          <p:cNvSpPr txBox="1"/>
          <p:nvPr/>
        </p:nvSpPr>
        <p:spPr>
          <a:xfrm>
            <a:off x="1778924" y="2089221"/>
            <a:ext cx="14746778" cy="4707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xmlns:a="http://schemas.openxmlformats.org/drawingml/2006/main"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Adolescenti che praticano danza o sport agonistici che richiedono il controllo del peso e della forma del corpo.</a:t>
            </a:r>
            <a:endParaRPr xmlns:a="http://schemas.openxmlformats.org/drawingml/2006/main" dirty="0"/>
          </a:p>
          <a:p>
            <a:pPr xmlns:a="http://schemas.openxmlformats.org/drawingml/2006/main"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Bambini e adolescenti con una storia di obesità infantile.</a:t>
            </a:r>
            <a:endParaRPr xmlns:a="http://schemas.openxmlformats.org/drawingml/2006/main" dirty="0"/>
          </a:p>
          <a:p>
            <a:pPr xmlns:a="http://schemas.openxmlformats.org/drawingml/2006/main"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999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Persone affette da malattie croniche che richiedono restrizioni dietetiche, come: diabete di tipo 1, fibrosi cistica, malattie infiammatorie intestinali e celiachia.</a:t>
            </a:r>
          </a:p>
          <a:p>
            <a:pPr xmlns:a="http://schemas.openxmlformats.org/drawingml/2006/main" marL="781050" marR="0" lvl="1" indent="-457200" algn="just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999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999" dirty="0">
                <a:latin typeface="Calibri"/>
                <a:cs typeface="Calibri"/>
                <a:sym typeface="Calibri"/>
              </a:rPr>
              <a:t>Storia di abusi sessuali nell'infanzia</a:t>
            </a:r>
            <a:endParaRPr xmlns:a="http://schemas.openxmlformats.org/drawingml/2006/main" dirty="0"/>
          </a:p>
        </p:txBody>
      </p:sp>
      <p:sp>
        <p:nvSpPr>
          <p:cNvPr id="287" name="Google Shape;287;p15"/>
          <p:cNvSpPr txBox="1"/>
          <p:nvPr/>
        </p:nvSpPr>
        <p:spPr>
          <a:xfrm>
            <a:off x="3072078" y="750570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Popolazioni ad alto rischio per AN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oogle Shape;292;p16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93" name="Google Shape;293;p1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94" name="Google Shape;294;p1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95;p1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96" name="Google Shape;296;p1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97" name="Google Shape;297;p1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98" name="Google Shape;298;p1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9" name="Google Shape;299;p1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00" name="Google Shape;300;p16"/>
          <p:cNvSpPr/>
          <p:nvPr/>
        </p:nvSpPr>
        <p:spPr>
          <a:xfrm>
            <a:off x="5762255" y="280013"/>
            <a:ext cx="5688196" cy="8537630"/>
          </a:xfrm>
          <a:custGeom>
            <a:avLst/>
            <a:gdLst/>
            <a:ahLst/>
            <a:cxnLst/>
            <a:rect l="l" t="t" r="r" b="b"/>
            <a:pathLst>
              <a:path w="5688196" h="8537630" extrusionOk="0">
                <a:moveTo>
                  <a:pt x="0" y="0"/>
                </a:moveTo>
                <a:lnTo>
                  <a:pt x="5688196" y="0"/>
                </a:lnTo>
                <a:lnTo>
                  <a:pt x="5688196" y="8537630"/>
                </a:lnTo>
                <a:lnTo>
                  <a:pt x="0" y="853763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5" name="Google Shape;305;p1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06" name="Google Shape;306;p1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07" name="Google Shape;307;p1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8" name="Google Shape;308;p1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09" name="Google Shape;309;p1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10" name="Google Shape;310;p1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11" name="Google Shape;311;p1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2" name="Google Shape;312;p1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13" name="Google Shape;313;p17"/>
          <p:cNvSpPr txBox="1"/>
          <p:nvPr/>
        </p:nvSpPr>
        <p:spPr>
          <a:xfrm>
            <a:off x="655134" y="1402080"/>
            <a:ext cx="16977732" cy="8155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Criteri diagnostici secondo il DSM-5-TR: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Episodi ricorrenti di abbuffate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caratterizzati da entrambi: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Mangiare, in un determinato periodo di tempo, una quantità di cibo decisamente maggiore di quella che la maggior parte delle persone mangerebbe in circostanze simili.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Sensazione di </a:t>
            </a: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mancanza di controllo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sul mangiare durante l'episodio.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Gli episodi di abbuffata compulsiva si verificano, in media, almeno </a:t>
            </a: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una volta alla settimana per 3 mesi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Comportamenti compensatori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ricorrenti e inappropriati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 prevenire l'aumento di peso, come: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Vomito autoindotto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Uso improprio di lassativi, diuretici o clisteri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949962" marR="0" lvl="2" indent="-316653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Digiuno o esercizio fisico eccessivo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L'autostima è eccessivamente influenzata dalla forma del corpo e dal peso.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474981" marR="0" lvl="1" indent="-23749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Il disturbo non si manifesta esclusivamente durante gli episodi di anoressia nervosa.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0" marR="0" lvl="0" indent="0" algn="just" rtl="0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Gli individui affetti da bulimia nervosa rientrano solitamente nella </a:t>
            </a: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fascia di peso normale o in sovrappeso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xmlns:a="http://schemas.openxmlformats.org/drawingml/2006/main" dirty="0"/>
          </a:p>
        </p:txBody>
      </p:sp>
      <p:sp>
        <p:nvSpPr>
          <p:cNvPr id="314" name="Google Shape;314;p17"/>
          <p:cNvSpPr txBox="1"/>
          <p:nvPr/>
        </p:nvSpPr>
        <p:spPr>
          <a:xfrm>
            <a:off x="5442065" y="48369"/>
            <a:ext cx="7403869" cy="939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Bulimia nervosa (BN)</a:t>
            </a:r>
            <a:endParaRPr xmlns:a="http://schemas.openxmlformats.org/drawingml/2006/main"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9" name="Google Shape;319;p18"/>
          <p:cNvGrpSpPr/>
          <p:nvPr/>
        </p:nvGrpSpPr>
        <p:grpSpPr>
          <a:xfrm>
            <a:off x="-1143" y="9084331"/>
            <a:ext cx="18312195" cy="1166241"/>
            <a:chOff x="-1524" y="-1524"/>
            <a:chExt cx="24416259" cy="1554988"/>
          </a:xfrm>
        </p:grpSpPr>
        <p:sp>
          <p:nvSpPr>
            <p:cNvPr id="320" name="Google Shape;320;p1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1" name="Google Shape;321;p1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2" name="Google Shape;322;p18"/>
          <p:cNvSpPr/>
          <p:nvPr/>
        </p:nvSpPr>
        <p:spPr>
          <a:xfrm>
            <a:off x="1231343" y="8254988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3" name="Google Shape;323;p18"/>
          <p:cNvGrpSpPr/>
          <p:nvPr/>
        </p:nvGrpSpPr>
        <p:grpSpPr>
          <a:xfrm rot="-420599">
            <a:off x="3682422" y="9443338"/>
            <a:ext cx="15092934" cy="1652778"/>
            <a:chOff x="-1524" y="-1524"/>
            <a:chExt cx="20123911" cy="2203704"/>
          </a:xfrm>
        </p:grpSpPr>
        <p:sp>
          <p:nvSpPr>
            <p:cNvPr id="324" name="Google Shape;324;p1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5" name="Google Shape;325;p1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6" name="Google Shape;326;p18"/>
          <p:cNvSpPr/>
          <p:nvPr/>
        </p:nvSpPr>
        <p:spPr>
          <a:xfrm>
            <a:off x="14729688" y="9364047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" name="Google Shape;327;p18"/>
          <p:cNvSpPr/>
          <p:nvPr/>
        </p:nvSpPr>
        <p:spPr>
          <a:xfrm flipH="1">
            <a:off x="2362529" y="3365072"/>
            <a:ext cx="571683" cy="1080500"/>
          </a:xfrm>
          <a:custGeom>
            <a:avLst/>
            <a:gdLst/>
            <a:ahLst/>
            <a:cxnLst/>
            <a:rect l="l" t="t" r="r" b="b"/>
            <a:pathLst>
              <a:path w="571683" h="1080500" extrusionOk="0">
                <a:moveTo>
                  <a:pt x="571683" y="0"/>
                </a:moveTo>
                <a:lnTo>
                  <a:pt x="0" y="0"/>
                </a:lnTo>
                <a:lnTo>
                  <a:pt x="0" y="1080500"/>
                </a:lnTo>
                <a:lnTo>
                  <a:pt x="571683" y="1080500"/>
                </a:lnTo>
                <a:lnTo>
                  <a:pt x="571683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8" name="Google Shape;328;p18"/>
          <p:cNvSpPr txBox="1"/>
          <p:nvPr/>
        </p:nvSpPr>
        <p:spPr>
          <a:xfrm>
            <a:off x="11477738" y="1086428"/>
            <a:ext cx="6062271" cy="2292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32833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Questi comportamenti possono diventare </a:t>
            </a:r>
            <a:r xmlns:a="http://schemas.openxmlformats.org/drawingml/2006/main">
              <a:rPr lang="it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compulsivi e ossessivi e solitamente sono nascosti (ad esempio mangiare di notte).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9" name="Google Shape;329;p18"/>
          <p:cNvSpPr txBox="1"/>
          <p:nvPr/>
        </p:nvSpPr>
        <p:spPr>
          <a:xfrm>
            <a:off x="1028700" y="2319944"/>
            <a:ext cx="239751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5001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8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Abbuffarsi</a:t>
            </a:r>
            <a:endParaRPr xmlns:a="http://schemas.openxmlformats.org/drawingml/2006/ma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0" name="Google Shape;330;p18"/>
          <p:cNvSpPr txBox="1"/>
          <p:nvPr/>
        </p:nvSpPr>
        <p:spPr>
          <a:xfrm>
            <a:off x="9139238" y="4186528"/>
            <a:ext cx="9525" cy="2129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692222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  <p:sp>
        <p:nvSpPr>
          <p:cNvPr id="331" name="Google Shape;331;p18"/>
          <p:cNvSpPr txBox="1"/>
          <p:nvPr/>
        </p:nvSpPr>
        <p:spPr>
          <a:xfrm>
            <a:off x="3087726" y="4897374"/>
            <a:ext cx="4002658" cy="1206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Comportamenti </a:t>
            </a:r>
            <a:endParaRPr xmlns:a="http://schemas.openxmlformats.org/drawingml/2006/main" sz="28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compensativi</a:t>
            </a:r>
          </a:p>
        </p:txBody>
      </p:sp>
      <p:sp>
        <p:nvSpPr>
          <p:cNvPr id="332" name="Google Shape;332;p18"/>
          <p:cNvSpPr/>
          <p:nvPr/>
        </p:nvSpPr>
        <p:spPr>
          <a:xfrm rot="-8471452" flipH="1">
            <a:off x="6699202" y="3695241"/>
            <a:ext cx="496625" cy="938639"/>
          </a:xfrm>
          <a:custGeom>
            <a:avLst/>
            <a:gdLst/>
            <a:ahLst/>
            <a:cxnLst/>
            <a:rect l="l" t="t" r="r" b="b"/>
            <a:pathLst>
              <a:path w="496625" h="938639" extrusionOk="0">
                <a:moveTo>
                  <a:pt x="496625" y="0"/>
                </a:moveTo>
                <a:lnTo>
                  <a:pt x="0" y="0"/>
                </a:lnTo>
                <a:lnTo>
                  <a:pt x="0" y="938639"/>
                </a:lnTo>
                <a:lnTo>
                  <a:pt x="496625" y="938639"/>
                </a:lnTo>
                <a:lnTo>
                  <a:pt x="496625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3" name="Google Shape;333;p18"/>
          <p:cNvSpPr txBox="1"/>
          <p:nvPr/>
        </p:nvSpPr>
        <p:spPr>
          <a:xfrm>
            <a:off x="5304975" y="2307798"/>
            <a:ext cx="5696907" cy="1206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800" b="0" i="0" u="none" strike="noStrike" cap="none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vergogna, senso di colpa e disgusto, preoccupazione per le dimensioni del corpo.</a:t>
            </a:r>
            <a:endParaRPr xmlns:a="http://schemas.openxmlformats.org/drawingml/2006/main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4" name="Google Shape;334;p18"/>
          <p:cNvSpPr txBox="1"/>
          <p:nvPr/>
        </p:nvSpPr>
        <p:spPr>
          <a:xfrm>
            <a:off x="2362529" y="326962"/>
            <a:ext cx="4898062" cy="603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Perdita di controllo/impulsività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Google Shape;335;p18"/>
          <p:cNvSpPr/>
          <p:nvPr/>
        </p:nvSpPr>
        <p:spPr>
          <a:xfrm rot="10344987" flipH="1">
            <a:off x="6562417" y="1108346"/>
            <a:ext cx="393844" cy="744379"/>
          </a:xfrm>
          <a:custGeom>
            <a:avLst/>
            <a:gdLst/>
            <a:ahLst/>
            <a:cxnLst/>
            <a:rect l="l" t="t" r="r" b="b"/>
            <a:pathLst>
              <a:path w="393844" h="744379" extrusionOk="0">
                <a:moveTo>
                  <a:pt x="393844" y="0"/>
                </a:moveTo>
                <a:lnTo>
                  <a:pt x="0" y="0"/>
                </a:lnTo>
                <a:lnTo>
                  <a:pt x="0" y="744379"/>
                </a:lnTo>
                <a:lnTo>
                  <a:pt x="393844" y="744379"/>
                </a:lnTo>
                <a:lnTo>
                  <a:pt x="393844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6" name="Google Shape;336;p18"/>
          <p:cNvSpPr/>
          <p:nvPr/>
        </p:nvSpPr>
        <p:spPr>
          <a:xfrm rot="3540054" flipH="1">
            <a:off x="2417000" y="1071453"/>
            <a:ext cx="476409" cy="900430"/>
          </a:xfrm>
          <a:custGeom>
            <a:avLst/>
            <a:gdLst/>
            <a:ahLst/>
            <a:cxnLst/>
            <a:rect l="l" t="t" r="r" b="b"/>
            <a:pathLst>
              <a:path w="476409" h="900430" extrusionOk="0">
                <a:moveTo>
                  <a:pt x="476409" y="0"/>
                </a:moveTo>
                <a:lnTo>
                  <a:pt x="0" y="0"/>
                </a:lnTo>
                <a:lnTo>
                  <a:pt x="0" y="900430"/>
                </a:lnTo>
                <a:lnTo>
                  <a:pt x="476409" y="900430"/>
                </a:lnTo>
                <a:lnTo>
                  <a:pt x="476409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" name="Google Shape;337;p18"/>
          <p:cNvSpPr txBox="1"/>
          <p:nvPr/>
        </p:nvSpPr>
        <p:spPr>
          <a:xfrm>
            <a:off x="458759" y="6116865"/>
            <a:ext cx="16470311" cy="218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Come le persone affette da AN, quelle affette da BN temono di aumentare di peso e sono fortemente motivate a perderlo.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0" marR="0" lvl="0" indent="0" algn="just" rtl="0">
              <a:lnSpc>
                <a:spcPct val="16870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Gli individui affetti da BN rientrano solitamente nella </a:t>
            </a:r>
            <a:r xmlns:a="http://schemas.openxmlformats.org/drawingml/2006/main">
              <a:rPr lang="it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fascia di peso normale o in sovrappeso.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8" name="Google Shape;338;p18"/>
          <p:cNvSpPr txBox="1"/>
          <p:nvPr/>
        </p:nvSpPr>
        <p:spPr>
          <a:xfrm>
            <a:off x="11477737" y="4099019"/>
            <a:ext cx="6062271" cy="19820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14791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Il disturbo può passare inosservato e non essere curato per molto tempo.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0" marR="0" lvl="0" indent="0" algn="just" rtl="0">
              <a:lnSpc>
                <a:spcPct val="114791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genitori potrebbero notare che manca del cibo nella dispensa.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C99C3F5D-AF81-299F-2B0B-7A1C7298280A}"/>
              </a:ext>
            </a:extLst>
          </p:cNvPr>
          <p:cNvSpPr txBox="1"/>
          <p:nvPr/>
        </p:nvSpPr>
        <p:spPr>
          <a:xfrm>
            <a:off x="6019977" y="-13859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Caratteristiche BN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3" name="Google Shape;343;p19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44" name="Google Shape;344;p19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45" name="Google Shape;345;p19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6" name="Google Shape;346;p19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47" name="Google Shape;347;p19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48" name="Google Shape;348;p19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49" name="Google Shape;349;p19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0" name="Google Shape;350;p19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51" name="Google Shape;351;p19"/>
          <p:cNvSpPr txBox="1"/>
          <p:nvPr/>
        </p:nvSpPr>
        <p:spPr>
          <a:xfrm>
            <a:off x="2588842" y="726296"/>
            <a:ext cx="15466402" cy="8686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Comorbidità psichiatriche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Depressione, ansia, disperazione e vergogna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Aumento del rischio di autolesionismo non suicidario, ideazione suicidaria e morte per suicidio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Il rischio di suicidio è 8 volte più alto rispetto alla popolazione generale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Complicazioni correlate alla purga: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Erosione dentale, ipertrofia delle ghiandole salivari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Callosità o abrasioni sulle mani (ad esempio, segno di Russell), danni alle unghie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Afte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Squilibri elettrolitici → ↑ rischio di malattie cardiovascolari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Trauma faringeo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0" marR="0" lvl="0" indent="0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Problemi ormonali e gastrointestinali: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Mestruazioni irregolari, disturbi endocrini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3983" marR="0" lvl="1" indent="-256991" algn="just" rtl="0">
              <a:lnSpc>
                <a:spcPct val="14875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Gonfiore, disfagia o reflusso acido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17857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38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19"/>
          <p:cNvSpPr txBox="1"/>
          <p:nvPr/>
        </p:nvSpPr>
        <p:spPr>
          <a:xfrm>
            <a:off x="6309249" y="145980"/>
            <a:ext cx="7257122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algn="ctr">
              <a:lnSpc>
                <a:spcPct val="140593"/>
              </a:lnSpc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Comorbidità BN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" name="Google Shape;357;p20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58" name="Google Shape;358;p20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59" name="Google Shape;359;p20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0" name="Google Shape;360;p20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61" name="Google Shape;361;p20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62" name="Google Shape;362;p20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63" name="Google Shape;363;p20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4" name="Google Shape;364;p20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pic>
        <p:nvPicPr>
          <p:cNvPr id="4" name="Immagine 3" descr="Immagine che contiene testo, muscolo, sport, uomo">
            <a:extLst>
              <a:ext uri="{FF2B5EF4-FFF2-40B4-BE49-F238E27FC236}">
                <a16:creationId xmlns:a16="http://schemas.microsoft.com/office/drawing/2014/main" id="{B0709534-11C3-8B7D-31E2-1F781EFE87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2284" y="130926"/>
            <a:ext cx="5769032" cy="86535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Google Shape;370;p21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71" name="Google Shape;371;p21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2" name="Google Shape;372;p21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3" name="Google Shape;373;p21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74" name="Google Shape;374;p21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75" name="Google Shape;375;p21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6" name="Google Shape;376;p21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7" name="Google Shape;377;p21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79" name="Google Shape;379;p21"/>
          <p:cNvSpPr txBox="1"/>
          <p:nvPr/>
        </p:nvSpPr>
        <p:spPr>
          <a:xfrm>
            <a:off x="827548" y="1443990"/>
            <a:ext cx="16431752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Bigoressia o </a:t>
            </a:r>
            <a:r xmlns:a="http://schemas.openxmlformats.org/drawingml/2006/main">
              <a:rPr lang="it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vigoressia </a:t>
            </a: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 dismorfismo muscolare (DM) o anoressia inversa</a:t>
            </a:r>
          </a:p>
          <a:p>
            <a:pPr xmlns:a="http://schemas.openxmlformats.org/drawingml/2006/main"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Criteri diagnostici secondo il DSM-V TR: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716281" marR="0" lvl="1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Immagine corporea distorta: convinzione persistente di non essere abbastanza muscolosi o forti. Gli individui si percepiscono piccoli e deboli anche se hanno un aspetto normale o molto muscoloso.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716281" marR="0" lvl="1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Attenzione ossessiva all'aspetto.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716281" marR="0" lvl="1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ü"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Comportamenti compulsivi: esercizio fisico eccessivo e sollevamento pesi (passare ore in palestra), seguire una dieta rigida ricca di proteine (sperperare eccessive quantità di denaro), uso di integratori (a volte anche steroidi anabolizzanti-androgeni).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bigoressia potrebbe essere causata dagli ideali sociali di un fisico maschile </a:t>
            </a:r>
            <a:r xmlns:a="http://schemas.openxmlformats.org/drawingml/2006/main">
              <a:rPr lang="it" sz="28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ipermesomorfo </a:t>
            </a: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ricerca della muscolosità può fungere da strategia di coping per l'ansia legata al corpo.</a:t>
            </a:r>
          </a:p>
          <a:p>
            <a:pPr xmlns:a="http://schemas.openxmlformats.org/drawingml/2006/main" marL="457200" marR="0" lvl="0" indent="-45720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 culturisti sono a rischio più elevato</a:t>
            </a:r>
            <a:endParaRPr xmlns:a="http://schemas.openxmlformats.org/drawingml/2006/mai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352;p19">
            <a:extLst>
              <a:ext uri="{FF2B5EF4-FFF2-40B4-BE49-F238E27FC236}">
                <a16:creationId xmlns:a16="http://schemas.microsoft.com/office/drawing/2014/main" id="{BA45F694-AC8F-1545-D973-C50742FACF45}"/>
              </a:ext>
            </a:extLst>
          </p:cNvPr>
          <p:cNvSpPr txBox="1"/>
          <p:nvPr/>
        </p:nvSpPr>
        <p:spPr>
          <a:xfrm>
            <a:off x="5256139" y="58296"/>
            <a:ext cx="7257122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algn="ctr">
              <a:lnSpc>
                <a:spcPct val="140593"/>
              </a:lnSpc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Bigoressia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5" name="Google Shape;385;p2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86" name="Google Shape;386;p2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7" name="Google Shape;387;p2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8" name="Google Shape;388;p2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389" name="Google Shape;389;p2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390" name="Google Shape;390;p2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1" name="Google Shape;391;p2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92" name="Google Shape;392;p2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393" name="Google Shape;393;p22"/>
          <p:cNvSpPr txBox="1"/>
          <p:nvPr/>
        </p:nvSpPr>
        <p:spPr>
          <a:xfrm>
            <a:off x="610413" y="1428005"/>
            <a:ext cx="17527958" cy="6908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🔸 </a:t>
            </a: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Immagine corporea distorta: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convinzione persistente e irrazionale che il proprio corpo sia troppo piccolo, debole o sottosviluppato, anche quando oggettivamente si è muscolosi.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Questa distorsione dell'immagine corporea è simile nel meccanismo a quella osservata nell'anoressia nervosa, ma si concentra sulla muscolatura piuttosto che sulla magrezza.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Potrebbero controllare frequentemente il loro aspetto allo specchio o evitare situazioni in cui il loro corpo potrebbe essere esposto (ad esempio, le piscine).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🔸 Attenzione ossessiva all'aspetto: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pensieri dominati da preoccupazioni relative al proprio fisico, in particolare alle dimensioni e alla definizione dei muscoli.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Ciò porta a frequenti controlli del corpo, confronti con gli altri e stress se non si riesce a mantenere l'aspetto desiderato.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rtl="0">
              <a:lnSpc>
                <a:spcPct val="1500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999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496DD682-286D-287B-FC46-A858644D63C2}"/>
              </a:ext>
            </a:extLst>
          </p:cNvPr>
          <p:cNvSpPr txBox="1"/>
          <p:nvPr/>
        </p:nvSpPr>
        <p:spPr>
          <a:xfrm>
            <a:off x="3315195" y="33514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Caratteristiche della bigoressia 1/2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oogle Shape;398;p23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399" name="Google Shape;399;p23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00" name="Google Shape;400;p23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1" name="Google Shape;401;p23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02" name="Google Shape;402;p23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03" name="Google Shape;403;p23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04" name="Google Shape;404;p23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5" name="Google Shape;405;p23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06" name="Google Shape;406;p23"/>
          <p:cNvSpPr txBox="1"/>
          <p:nvPr/>
        </p:nvSpPr>
        <p:spPr>
          <a:xfrm>
            <a:off x="803865" y="1492877"/>
            <a:ext cx="15103937" cy="55251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🔸</a:t>
            </a: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Esercizio fisico eccessivo e sollevamento pesi: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le persone solitamente seguono routine di allenamento rigide e intense, trascorrendo spesso diverse ore al giorno in palestra.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Possono continuare ad allenarsi nonostante il dolore, gli infortuni o la stanchezza, dando priorità all'aumento della massa muscolare rispetto alla salute. Questo comportamento compulsivo può provocare sindrome da sovrallenamento, affaticamento e danni articolari e muscolari a lungo termine.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🔸 </a:t>
            </a: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Diete ricche di proteine e uso di integratori: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spesso si tende a controllare la dieta, in particolare aumentando l'assunzione di proteine per favorire la crescita muscolare.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Ciò può includere l' </a:t>
            </a:r>
            <a:r xmlns:a="http://schemas.openxmlformats.org/drawingml/2006/main">
              <a:rPr lang="it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uso eccessivo di frullati proteici, creatina, integratori anabolizzanti o persino sostanze illegali come gli steroidi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7" name="Google Shape;407;p23"/>
          <p:cNvSpPr txBox="1"/>
          <p:nvPr/>
        </p:nvSpPr>
        <p:spPr>
          <a:xfrm>
            <a:off x="803865" y="7019253"/>
            <a:ext cx="15408737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l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Gli individui affetti da DM spesso evitano importanti attività sociali, accademiche o lavorative a causa del bisogno compulsivo di continuare a fare esercizio fisico eccessivo e a seguire una dieta rigida.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287;p15">
            <a:extLst>
              <a:ext uri="{FF2B5EF4-FFF2-40B4-BE49-F238E27FC236}">
                <a16:creationId xmlns:a16="http://schemas.microsoft.com/office/drawing/2014/main" id="{48D5B1C9-D65A-370C-C180-CE3D3DAD614B}"/>
              </a:ext>
            </a:extLst>
          </p:cNvPr>
          <p:cNvSpPr txBox="1"/>
          <p:nvPr/>
        </p:nvSpPr>
        <p:spPr>
          <a:xfrm>
            <a:off x="3315195" y="335145"/>
            <a:ext cx="11657610" cy="117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40593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Caratteristiche della bigoressia 2/2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01" name="Google Shape;101;p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02" name="Google Shape;102;p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04" name="Google Shape;104;p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05" name="Google Shape;105;p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06" name="Google Shape;106;p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7" name="Google Shape;107;p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8B32D63C-537C-E75E-87F9-A93094AC6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 xmlns:a="http://schemas.openxmlformats.org/drawingml/2006/main">
              <a:rPr lang="it" sz="5400" dirty="0">
                <a:solidFill>
                  <a:srgbClr val="E98E24"/>
                </a:solidFill>
                <a:latin typeface="Arial"/>
                <a:cs typeface="Arial"/>
                <a:sym typeface="Arial"/>
              </a:rPr>
              <a:t>informazioni generali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539264A-9B09-1306-353C-56B757A17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" y="1600200"/>
            <a:ext cx="17461455" cy="7200538"/>
          </a:xfrm>
        </p:spPr>
        <p:txBody>
          <a:bodyPr>
            <a:normAutofit/>
          </a:bodyPr>
          <a:lstStyle/>
          <a:p>
            <a:pPr xmlns:a="http://schemas.openxmlformats.org/drawingml/2006/main"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Negli ultimi anni si è registrata una crescente incidenza della DE.</a:t>
            </a:r>
          </a:p>
          <a:p>
            <a:pPr xmlns:a="http://schemas.openxmlformats.org/drawingml/2006/main"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 disturbi alimentari rappresentano un gruppo eterogeneo e variegato di condizioni, che vanno dai modelli tipici della prima infanzia a quelli più caratteristici dell'adolescenza e della prima età adulta.</a:t>
            </a:r>
          </a:p>
          <a:p>
            <a:pPr xmlns:a="http://schemas.openxmlformats.org/drawingml/2006/main"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 disturbi alimentari includono anoressia nervosa, bulimia nervosa, bigoressia e disturbo da alimentazione incontrollata, ARFID, ortoressia nervosa, …</a:t>
            </a:r>
          </a:p>
          <a:p>
            <a:pPr xmlns:a="http://schemas.openxmlformats.org/drawingml/2006/main"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 disturbi alimentari sono difficili da riconoscere, poiché gli individui affetti spesso non ne sono consapevoli e sottovalutano la gravità dei sintomi clinici, dimostrando frequentemente ambivalenza nei confronti del trattamento.</a:t>
            </a:r>
          </a:p>
          <a:p>
            <a:pPr xmlns:a="http://schemas.openxmlformats.org/drawingml/2006/main"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Il tasso di co-occorrenza con altre condizioni psichiatriche è elevato.</a:t>
            </a:r>
          </a:p>
          <a:p>
            <a:pPr xmlns:a="http://schemas.openxmlformats.org/drawingml/2006/main"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Solo una piccola percentuale di coloro che soffrono di DE riceve una diagnosi e un trattamento adeguati.</a:t>
            </a:r>
          </a:p>
          <a:p>
            <a:pPr xmlns:a="http://schemas.openxmlformats.org/drawingml/2006/main" marL="781051" marR="0" lvl="1" indent="-4572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 disturbi alimentari non colpiscono solo l'individuo, ma coinvolgono l'intero sistema familiare, richiedendo un approccio globale, soprattutto quando l'esordio avviene nell'infanzia o nell'adolescenza.</a:t>
            </a:r>
            <a:endParaRPr xmlns:a="http://schemas.openxmlformats.org/drawingml/2006/main"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Wingdings" panose="05000000000000000000" pitchFamily="2" charset="2"/>
              <a:buChar char="§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it-IT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7" name="Google Shape;427;p2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28" name="Google Shape;428;p2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29" name="Google Shape;429;p2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0" name="Google Shape;430;p2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31" name="Google Shape;431;p2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32" name="Google Shape;432;p2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33" name="Google Shape;433;p2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34" name="Google Shape;434;p2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35" name="Google Shape;435;p25"/>
          <p:cNvSpPr txBox="1"/>
          <p:nvPr/>
        </p:nvSpPr>
        <p:spPr>
          <a:xfrm>
            <a:off x="232756" y="321164"/>
            <a:ext cx="17844396" cy="6330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Cosa spinge le persone affette da bigoressia a praticare il bodybuilding?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1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xmlns:a="http://schemas.openxmlformats.org/drawingml/2006/main"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Insoddisfazione corporea precoce: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sentirsi magri o deboli durante l'infanzia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Confronto sociale: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invidia verso i coetanei sportivi o popolari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Rinforzo positivo: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risultati rapidi e visibili aumentano l'autostima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Validazione tra pari: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ottenere ammirazione e rispetto dai coetanei maschi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Desiderio di attrattività: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essere percepiti come più attraenti dalle ragazze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82933" marR="0" lvl="1" indent="-291467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Senso di controllo: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usare il sollevamento pesi per rimodellare il corpo e acquisire sicurezza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Google Shape;440;p26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41" name="Google Shape;441;p2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42" name="Google Shape;442;p2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3" name="Google Shape;443;p2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44" name="Google Shape;444;p2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45" name="Google Shape;445;p2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46" name="Google Shape;446;p2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7" name="Google Shape;447;p2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48" name="Google Shape;448;p26"/>
          <p:cNvSpPr txBox="1"/>
          <p:nvPr/>
        </p:nvSpPr>
        <p:spPr>
          <a:xfrm>
            <a:off x="746760" y="249822"/>
            <a:ext cx="17175480" cy="55152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Atteggiamenti attuali verso il sollevamento pesi nella bigoressia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xmlns:a="http://schemas.openxmlformats.org/drawingml/2006/main"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Focus estetico: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scelte di allenamento basate sulla forma del corpo (ad esempio, allenare di più le gambe se i quadricipiti sembrano più piccoli).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Influenzato dalla cultura del bodybuilding: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tecniche apprese da riviste e colleghi, sempre alla ricerca di uno "sciocco" muscolare.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Mentalità rigida: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sentirsi un fallito se l'allenamento non è abbastanza intenso o se la sessione viene interrotta.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26107" marR="0" lvl="1" indent="-313054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Impatto emotivo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: irritabilità e frustrazione quando non si riesce a portare a termine una routine pianificata.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120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" name="Google Shape;453;p2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54" name="Google Shape;454;p2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55" name="Google Shape;455;p2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6" name="Google Shape;456;p2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57" name="Google Shape;457;p2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58" name="Google Shape;458;p2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59" name="Google Shape;459;p2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0" name="Google Shape;460;p2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61" name="Google Shape;461;p27"/>
          <p:cNvSpPr txBox="1"/>
          <p:nvPr/>
        </p:nvSpPr>
        <p:spPr>
          <a:xfrm>
            <a:off x="382385" y="130468"/>
            <a:ext cx="17295202" cy="7340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Atteggiamenti attuali verso la dieta nella bigoressia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xmlns:a="http://schemas.openxmlformats.org/drawingml/2006/main"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Assunzione proteica estrema: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puntare a un massimo di 3 g di proteine per kg di peso corporeo, mangiando ogni poche ore, anche quando non si ha fame.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Cicli di massa vs. di definizione: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1036320" marR="0" lvl="2" indent="-34543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Aumento della massa muscolare: elevato apporto di proteine e carboidrati per favorire la crescita muscolare.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1036320" marR="0" lvl="2" indent="-34543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Definizione: restrizione quasi totale dei carboidrati per migliorare la definizione muscolare.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Carb-cycling: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ispirato alle riviste di fitness e ai culturisti professionisti, prevede il monitoraggio di ogni grammo di carboidrati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Preparare tutti i pasti in anticipo: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 controllare la qualità dei nutrienti ed evitare cibi "sporchi".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18160" marR="0" lvl="1" indent="-259079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Conseguenze sociali ed emotive: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dieta richiede uno sforzo intenso e interferisce con la normale vita quotidiana, ma è percepita come necessaria per raggiungere il fisico ideale.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6" name="Google Shape;466;p28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67" name="Google Shape;467;p2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68" name="Google Shape;468;p2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9" name="Google Shape;469;p28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70" name="Google Shape;470;p28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71" name="Google Shape;471;p2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72" name="Google Shape;472;p2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3" name="Google Shape;473;p28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74" name="Google Shape;474;p28"/>
          <p:cNvSpPr txBox="1"/>
          <p:nvPr/>
        </p:nvSpPr>
        <p:spPr>
          <a:xfrm>
            <a:off x="515389" y="-480677"/>
            <a:ext cx="17772611" cy="9200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Atteggiamenti verso l'uso di steroidi nella bigoressia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xmlns:a="http://schemas.openxmlformats.org/drawingml/2006/main"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Normalizzazione: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l'uso di steroidi è considerato comune e previsto nella cultura delle palestre.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Minimizzazione del rischio: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convinzione che gli steroidi non siano peggiori di diete o stili di vita non salutari.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Non è visto come un "imbroglio":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l'impegno in palestra e una dieta rigorosa sono ancora considerati fondamentali.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Sfiducia nei confronti dei consigli medici: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percezione che i professionisti sopravvalutino i rischi o manchino di conoscenze reali.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Autoeducazione: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affidamento sulla ricerca online per giustificare e gestire l'uso.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702" marR="0" lvl="1" indent="-323851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Rischi psicologici: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1295403" marR="0" lvl="2" indent="-43180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Depressione e pensieri suicidi dopo l'interruzione di un ciclo;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1295403" marR="0" lvl="2" indent="-43180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⚬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Paura di perdere massa muscolare o di fare progressi senza un uso continuato.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it-IT"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875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9" name="Google Shape;479;p29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80" name="Google Shape;480;p29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81" name="Google Shape;481;p29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2" name="Google Shape;482;p29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83" name="Google Shape;483;p29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84" name="Google Shape;484;p29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85" name="Google Shape;485;p29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6" name="Google Shape;486;p29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487" name="Google Shape;487;p29"/>
          <p:cNvSpPr txBox="1"/>
          <p:nvPr/>
        </p:nvSpPr>
        <p:spPr>
          <a:xfrm>
            <a:off x="532014" y="394039"/>
            <a:ext cx="17573106" cy="7769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Impatto sulla qualità della vita nella bigoressia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xmlns:a="http://schemas.openxmlformats.org/drawingml/2006/main"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Isolamento sociale: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evitare di mangiare fuori o di partecipare a riunioni sociali per attenersi a una dieta rigorosa.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Tensione finanziaria: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grandi somme spese in integratori (ad esempio, proteine in polvere, bruciagrassi), lasciando poco per altre attività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Amicizie limitate: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poco tempo ed energie per mantenere le relazioni.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Conflitto tra lavoro e vita privata: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formazione ha la priorità sulle responsabilità lavorative → arrivi in ritardo, partenze anticipate.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Preoccupazione costante: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pensieri ossessivi su cibo, allenamento e aspetto durante tutto il giorno.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Vita che ruota attorno alla palestra: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visione idealizzata del lavoro nel fitness per giustificare e mantenere le abitudini attuali.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" name="Google Shape;492;p30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93" name="Google Shape;493;p30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94" name="Google Shape;494;p30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5" name="Google Shape;495;p30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96" name="Google Shape;496;p30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97" name="Google Shape;497;p30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98" name="Google Shape;498;p30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" name="Google Shape;499;p30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500" name="Google Shape;500;p30"/>
          <p:cNvSpPr txBox="1"/>
          <p:nvPr/>
        </p:nvSpPr>
        <p:spPr>
          <a:xfrm>
            <a:off x="639376" y="561407"/>
            <a:ext cx="17648624" cy="6388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Bigoressia: il costo emotivo nascosto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xmlns:a="http://schemas.openxmlformats.org/drawingml/2006/main"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Insoddisfazione persistente del proprio corpo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nonostante la muscolatura visibile.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Percezione distorta di sé: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ci si sente inadeguati anche quando si è oggettivamente più muscolosi dei propri coetanei.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Bassa autostima: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pensieri negativi persistenti sull'aspetto fisico.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Impatto sull'intimità: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disagio nei confronti della nudità e dell'attività sessuale dovuto alla vergogna del corpo.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47697" marR="0" lvl="1" indent="-323847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Disagio emotivo: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sentimenti di disperazione e messa in discussione dello scopo di sforzi continui.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2" name="Google Shape;492;p30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493" name="Google Shape;493;p30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94" name="Google Shape;494;p30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5" name="Google Shape;495;p30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496" name="Google Shape;496;p30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497" name="Google Shape;497;p30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98" name="Google Shape;498;p30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9" name="Google Shape;499;p30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500" name="Google Shape;500;p30"/>
          <p:cNvSpPr txBox="1"/>
          <p:nvPr/>
        </p:nvSpPr>
        <p:spPr>
          <a:xfrm>
            <a:off x="639376" y="3446351"/>
            <a:ext cx="17648624" cy="2935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Grazie per l'attenzione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8745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0992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Google Shape;126;p4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27" name="Google Shape;127;p4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" name="Google Shape;129;p4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30" name="Google Shape;130;p4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31" name="Google Shape;131;p4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3" name="Google Shape;133;p4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34" name="Google Shape;134;p4"/>
          <p:cNvSpPr/>
          <p:nvPr/>
        </p:nvSpPr>
        <p:spPr>
          <a:xfrm>
            <a:off x="4685092" y="684592"/>
            <a:ext cx="8116229" cy="8116229"/>
          </a:xfrm>
          <a:custGeom>
            <a:avLst/>
            <a:gdLst/>
            <a:ahLst/>
            <a:cxnLst/>
            <a:rect l="l" t="t" r="r" b="b"/>
            <a:pathLst>
              <a:path w="8116229" h="8116229" extrusionOk="0">
                <a:moveTo>
                  <a:pt x="0" y="0"/>
                </a:moveTo>
                <a:lnTo>
                  <a:pt x="8116229" y="0"/>
                </a:lnTo>
                <a:lnTo>
                  <a:pt x="8116229" y="8116229"/>
                </a:lnTo>
                <a:lnTo>
                  <a:pt x="0" y="81162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5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40" name="Google Shape;140;p5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1" name="Google Shape;141;p5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" name="Google Shape;142;p5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43" name="Google Shape;143;p5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44" name="Google Shape;144;p5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5" name="Google Shape;145;p5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" name="Google Shape;146;p5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47" name="Google Shape;147;p5"/>
          <p:cNvSpPr txBox="1"/>
          <p:nvPr/>
        </p:nvSpPr>
        <p:spPr>
          <a:xfrm>
            <a:off x="2502650" y="1271883"/>
            <a:ext cx="13700988" cy="2727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Criteri diagnostici secondo il DSM-5 TR: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46754" marR="0" lvl="1" indent="-273377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 xmlns:a="http://schemas.openxmlformats.org/drawingml/2006/main">
              <a:rPr lang="it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una diminuzione graduale o rapida dell'assunzione di cibo che porta alla perdita di peso;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46754" marR="0" lvl="1" indent="-273377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 xmlns:a="http://schemas.openxmlformats.org/drawingml/2006/main">
              <a:rPr lang="it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un'intensa paura di ingrassare nonostante la progressiva perdita di peso e/o di essere sottopeso, che può raggiungere livelli gravi;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546754" marR="0" lvl="1" indent="-273377" algn="just" rtl="0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32"/>
              <a:buFont typeface="Arial"/>
              <a:buChar char="•"/>
            </a:pPr>
            <a:r xmlns:a="http://schemas.openxmlformats.org/drawingml/2006/main">
              <a:rPr lang="it" sz="2532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una percezione distorta dell'immagine corporea.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Google Shape;148;p5"/>
          <p:cNvSpPr txBox="1"/>
          <p:nvPr/>
        </p:nvSpPr>
        <p:spPr>
          <a:xfrm>
            <a:off x="2294313" y="321164"/>
            <a:ext cx="932469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lvl="0" indent="0" algn="ctr">
              <a:buClr>
                <a:schemeClr val="dk1"/>
              </a:buClr>
              <a:buSzPts val="1800"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Anoressia nervosa (AN)</a:t>
            </a:r>
          </a:p>
        </p:txBody>
      </p:sp>
      <p:sp>
        <p:nvSpPr>
          <p:cNvPr id="149" name="Google Shape;149;p5"/>
          <p:cNvSpPr txBox="1"/>
          <p:nvPr/>
        </p:nvSpPr>
        <p:spPr>
          <a:xfrm>
            <a:off x="2502650" y="4093557"/>
            <a:ext cx="13700988" cy="4084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Il picco di insorgenza tipico si verifica in entrambi i sessi tra i </a:t>
            </a: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15 e i 19 anni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. Tuttavia, negli ultimi anni, si è registrata un'età </a:t>
            </a: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 insorgenza più precoce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in concomitanza con la tendenza generale alla pubertà precoce.</a:t>
            </a:r>
          </a:p>
          <a:p>
            <a:pPr xmlns:a="http://schemas.openxmlformats.org/drawingml/2006/main"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1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La presentazione clinica del disturbo nella preadolescenza può differire da quella nell'adolescenza.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1" u="none" strike="noStrike" cap="none" dirty="0">
              <a:solidFill>
                <a:srgbClr val="000000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0" marR="0" lvl="0" indent="0" algn="just" rtl="0">
              <a:lnSpc>
                <a:spcPct val="158250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Se non riconosciuta e trattata tempestivamente, l'AN può influire negativamente sullo sviluppo fisico e psicologico, portando a disabilità e all'interruzione del processo di crescita, con conseguenze potenzialmente significative a lungo termine.</a:t>
            </a:r>
            <a:endParaRPr xmlns:a="http://schemas.openxmlformats.org/drawingml/2006/mai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6"/>
          <p:cNvGrpSpPr/>
          <p:nvPr/>
        </p:nvGrpSpPr>
        <p:grpSpPr>
          <a:xfrm>
            <a:off x="-1143" y="8967946"/>
            <a:ext cx="18312195" cy="1166241"/>
            <a:chOff x="-1524" y="-1524"/>
            <a:chExt cx="24416259" cy="1554988"/>
          </a:xfrm>
        </p:grpSpPr>
        <p:sp>
          <p:nvSpPr>
            <p:cNvPr id="155" name="Google Shape;155;p6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6" name="Google Shape;156;p6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7" name="Google Shape;157;p6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58" name="Google Shape;158;p6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59" name="Google Shape;159;p6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1" name="Google Shape;161;p6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62" name="Google Shape;162;p6"/>
          <p:cNvSpPr txBox="1"/>
          <p:nvPr/>
        </p:nvSpPr>
        <p:spPr>
          <a:xfrm>
            <a:off x="1048463" y="1469400"/>
            <a:ext cx="15646957" cy="71096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Di solito con restrizione alimentare: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1295403" marR="0" lvl="2" indent="-4318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seguire una dieta mirata alla perdita di peso (scarso apporto calorico, evitare carboidrati e grassi/digiuno intermittente/piccole porzioni di cibo).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 pazienti affetti da AN spesso giustificano le loro restrizioni alimentari sostenendo di avere intolleranze o allergie alimentari, affermando che certi cibi li fanno sentire male o dicendo di sentirsi particolarmente gonfi dopo aver mangiato certi cibi.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342900" marR="0" lvl="0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Obiettivo primario: modificare l'immagine corporea in risposta all'insoddisfazione per l'aspetto fisico e alla bassa autostima, secondo ideali di bellezza personali. Questi ideali di bellezza sono spesso irrealistici e influenzati da immagini distorte presenti sul web.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marL="342900" marR="0" lvl="0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xmlns:a="http://schemas.openxmlformats.org/drawingml/2006/main" marL="666751" marR="0" lvl="1" indent="-34290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Nelle fasi iniziali della malattia, le persone affette da AN possono riferire un evento traumatico.</a:t>
            </a: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Arimo"/>
              </a:rPr>
              <a:t> 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" name="Google Shape;163;p6"/>
          <p:cNvSpPr txBox="1"/>
          <p:nvPr/>
        </p:nvSpPr>
        <p:spPr>
          <a:xfrm>
            <a:off x="2693325" y="502524"/>
            <a:ext cx="1058843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lvl="0" indent="0" algn="ctr">
              <a:buClr>
                <a:schemeClr val="dk1"/>
              </a:buClr>
              <a:buSzPts val="1800"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AN: Come inizia l'adolescenza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7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69" name="Google Shape;169;p7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0" name="Google Shape;170;p7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1" name="Google Shape;171;p7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72" name="Google Shape;172;p7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73" name="Google Shape;173;p7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4" name="Google Shape;174;p7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5" name="Google Shape;175;p7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76" name="Google Shape;176;p7"/>
          <p:cNvSpPr txBox="1"/>
          <p:nvPr/>
        </p:nvSpPr>
        <p:spPr>
          <a:xfrm>
            <a:off x="2144737" y="1578514"/>
            <a:ext cx="14058900" cy="7755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Gli adolescenti affetti da AN potrebbero controllare </a:t>
            </a:r>
            <a:r xmlns:a="http://schemas.openxmlformats.org/drawingml/2006/main">
              <a:rPr lang="it" sz="2400" dirty="0" err="1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costantemente </a:t>
            </a: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il proprio peso e la forma del corpo davanti allo specchio.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Inizialmente, la perdita di peso diventa una fonte di potere: l'adolescenza con AN può sperimentare un senso di maggiore benessere e autoefficacia grazie alla perdita di peso e ai cambiamenti nella forma del corpo.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False convinzioni secondo cui controllare il corpo potrebbe aiutarli a gestire emozioni negative, bassa autostima, inadeguatezza e un ambiente percepito come caotico o fuori controllo, portando all'autodisciplina e al successo personale.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47702" marR="0" lvl="1" indent="-323851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Perdere peso diventa un modo per affermare la propria forza e capacità personale.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77" name="Google Shape;177;p7"/>
          <p:cNvSpPr txBox="1"/>
          <p:nvPr/>
        </p:nvSpPr>
        <p:spPr>
          <a:xfrm>
            <a:off x="3358341" y="213129"/>
            <a:ext cx="12967855" cy="1238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4871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Perfezionismo e controllo nell'AN: primi passi</a:t>
            </a:r>
            <a:endParaRPr xmlns:a="http://schemas.openxmlformats.org/drawingml/2006/main" lang="en-US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8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83" name="Google Shape;183;p8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4" name="Google Shape;184;p8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" name="Google Shape;185;p8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186" name="Google Shape;186;p8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187" name="Google Shape;187;p8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8" name="Google Shape;188;p8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9" name="Google Shape;189;p8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190" name="Google Shape;190;p8"/>
          <p:cNvSpPr txBox="1"/>
          <p:nvPr/>
        </p:nvSpPr>
        <p:spPr>
          <a:xfrm>
            <a:off x="1600200" y="1033831"/>
            <a:ext cx="15430500" cy="8166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20999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xmlns:a="http://schemas.openxmlformats.org/drawingml/2006/main" marL="634366" marR="0" lvl="1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Il desiderio di perdere peso solitamente si trasforma nella paura di ingrassare.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34366" marR="0" lvl="1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La paura di ingrassare provoca ansia e sensi di colpa dopo aver mangiato = instabilità dell'umore correlata all'autogiudizio e alla condotta.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34366" lvl="1" indent="-342900" algn="just">
              <a:lnSpc>
                <a:spcPct val="157500"/>
              </a:lnSpc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Le persone affette da AN cercano di gestire l'ansia ed evitare eventi imprevisti attraverso comportamenti compulsivi: controllo del peso prima e dopo i pasti (il peso diventa un pensiero ossessivo), controllo del corpo davanti allo specchio, conteggio delle calorie, rituali durante i pasti (come tagliare il cibo in piccoli pezzi, cucinare per lunghi periodi o mangiare molto lentamente).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34366" marR="0" lvl="1" indent="-342900" algn="just" rtl="0">
              <a:lnSpc>
                <a:spcPct val="157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solidFill>
                  <a:schemeClr val="dk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L'aumento di peso porta alla fame e può comportare in modo significativo la perdita del controllo sulla propria identità e autonomia (relazioni personali, reazioni interne ed eventi esterni).</a:t>
            </a:r>
            <a:endParaRPr xmlns:a="http://schemas.openxmlformats.org/drawingml/2006/main" sz="2400" dirty="0">
              <a:solidFill>
                <a:schemeClr val="dk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700" b="0" i="0" u="none" strike="noStrike" cap="none" dirty="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191" name="Google Shape;191;p8"/>
          <p:cNvSpPr txBox="1"/>
          <p:nvPr/>
        </p:nvSpPr>
        <p:spPr>
          <a:xfrm>
            <a:off x="615143" y="421640"/>
            <a:ext cx="15927184" cy="113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35625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Perfezionismo e controllo nell'AN: l'evoluzione</a:t>
            </a:r>
            <a:endParaRPr xmlns:a="http://schemas.openxmlformats.org/drawingml/2006/main" lang="en-US" sz="5400" dirty="0">
              <a:solidFill>
                <a:srgbClr val="E98E24"/>
              </a:solidFill>
            </a:endParaRP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>
          <a:extLst>
            <a:ext uri="{FF2B5EF4-FFF2-40B4-BE49-F238E27FC236}">
              <a16:creationId xmlns:a16="http://schemas.microsoft.com/office/drawing/2014/main" id="{FDD6D344-B5AD-EE31-AA33-7848FC095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Google Shape;196;p9">
            <a:extLst>
              <a:ext uri="{FF2B5EF4-FFF2-40B4-BE49-F238E27FC236}">
                <a16:creationId xmlns:a16="http://schemas.microsoft.com/office/drawing/2014/main" id="{94641667-5089-9A3B-20DA-71FBA2B5CA0D}"/>
              </a:ext>
            </a:extLst>
          </p:cNvPr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197" name="Google Shape;197;p9">
              <a:extLst>
                <a:ext uri="{FF2B5EF4-FFF2-40B4-BE49-F238E27FC236}">
                  <a16:creationId xmlns:a16="http://schemas.microsoft.com/office/drawing/2014/main" id="{E95183C9-6E93-0CDB-0B80-75CC44A97233}"/>
                </a:ext>
              </a:extLst>
            </p:cNvPr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98" name="Google Shape;198;p9">
              <a:extLst>
                <a:ext uri="{FF2B5EF4-FFF2-40B4-BE49-F238E27FC236}">
                  <a16:creationId xmlns:a16="http://schemas.microsoft.com/office/drawing/2014/main" id="{ABE3369C-8A5D-7C29-5D2E-C6CD6E9AD4BD}"/>
                </a:ext>
              </a:extLst>
            </p:cNvPr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9" name="Google Shape;199;p9">
            <a:extLst>
              <a:ext uri="{FF2B5EF4-FFF2-40B4-BE49-F238E27FC236}">
                <a16:creationId xmlns:a16="http://schemas.microsoft.com/office/drawing/2014/main" id="{63EF752B-8987-9B39-AA36-D7C4487D11E9}"/>
              </a:ext>
            </a:extLst>
          </p:cNvPr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00" name="Google Shape;200;p9">
            <a:extLst>
              <a:ext uri="{FF2B5EF4-FFF2-40B4-BE49-F238E27FC236}">
                <a16:creationId xmlns:a16="http://schemas.microsoft.com/office/drawing/2014/main" id="{35645924-5AE8-6A2C-31F4-F7809BE8DCA2}"/>
              </a:ext>
            </a:extLst>
          </p:cNvPr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01" name="Google Shape;201;p9">
              <a:extLst>
                <a:ext uri="{FF2B5EF4-FFF2-40B4-BE49-F238E27FC236}">
                  <a16:creationId xmlns:a16="http://schemas.microsoft.com/office/drawing/2014/main" id="{DB2BF8CC-7DAD-DEE5-6317-1BF0257D98FA}"/>
                </a:ext>
              </a:extLst>
            </p:cNvPr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02" name="Google Shape;202;p9">
              <a:extLst>
                <a:ext uri="{FF2B5EF4-FFF2-40B4-BE49-F238E27FC236}">
                  <a16:creationId xmlns:a16="http://schemas.microsoft.com/office/drawing/2014/main" id="{97232328-F8E7-A2D5-2E54-4F06CE578676}"/>
                </a:ext>
              </a:extLst>
            </p:cNvPr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3" name="Google Shape;203;p9">
            <a:extLst>
              <a:ext uri="{FF2B5EF4-FFF2-40B4-BE49-F238E27FC236}">
                <a16:creationId xmlns:a16="http://schemas.microsoft.com/office/drawing/2014/main" id="{30A49D47-D437-9D6F-6C29-7377E8079E79}"/>
              </a:ext>
            </a:extLst>
          </p:cNvPr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04" name="Google Shape;204;p9">
            <a:extLst>
              <a:ext uri="{FF2B5EF4-FFF2-40B4-BE49-F238E27FC236}">
                <a16:creationId xmlns:a16="http://schemas.microsoft.com/office/drawing/2014/main" id="{AEC7010C-A30C-8E9A-E0D8-691EC1E578F7}"/>
              </a:ext>
            </a:extLst>
          </p:cNvPr>
          <p:cNvSpPr txBox="1"/>
          <p:nvPr/>
        </p:nvSpPr>
        <p:spPr>
          <a:xfrm>
            <a:off x="1745673" y="986730"/>
            <a:ext cx="15521003" cy="7578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xmlns:a="http://schemas.openxmlformats.org/drawingml/2006/main" marL="632688" lvl="1" indent="-316344" algn="just">
              <a:lnSpc>
                <a:spcPct val="170916"/>
              </a:lnSpc>
              <a:buSzPts val="2400"/>
              <a:buFont typeface="Arial"/>
              <a:buChar char="•"/>
            </a:pP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 sensi di colpa dopo aver mangiato vengono alleviati attraverso </a:t>
            </a:r>
            <a:r xmlns:a="http://schemas.openxmlformats.org/drawingml/2006/main">
              <a:rPr lang="it" sz="24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comportamenti eliminatori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, come l'esercizio fisico eccessivo ( </a:t>
            </a:r>
            <a:r xmlns:a="http://schemas.openxmlformats.org/drawingml/2006/main">
              <a:rPr lang="it" sz="2400" b="0" i="0" u="none" strike="noStrike" cap="none" dirty="0" err="1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automobilismo </a:t>
            </a:r>
            <a:r xmlns:a="http://schemas.openxmlformats.org/drawingml/2006/main">
              <a:rPr lang="it" sz="24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), il vomito autoindotto e l'uso improprio di lassativi e/o diuretici.</a:t>
            </a:r>
            <a:endParaRPr xmlns:a="http://schemas.openxmlformats.org/drawingml/2006/main"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16344" marR="0" lvl="1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Una perdita di peso eccessiva può causare una crescita alterata e cicli mestruali irregolari nelle ragazze.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Tutti i sintomi tendono a peggiorare con l'ulteriore perdita di peso e il deterioramento della salute fisica e mentale.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i="1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Il giudizio negativo, le critiche e i conflitti familiari possono contribuire al mantenimento del disturbo.</a:t>
            </a:r>
            <a:endParaRPr xmlns:a="http://schemas.openxmlformats.org/drawingml/2006/main" sz="24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  <a:p>
            <a:pPr xmlns:a="http://schemas.openxmlformats.org/drawingml/2006/main" marL="632688" marR="0" lvl="1" indent="-316344" algn="just" rtl="0">
              <a:lnSpc>
                <a:spcPct val="1709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 xmlns:a="http://schemas.openxmlformats.org/drawingml/2006/main">
              <a:rPr lang="it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Le persone affette da AN spesso non riconoscono la propria condizione ed evitano di chiedere aiuto. Se cronici, i sintomi possono diventare parte integrante dell'identità dell'individuo, soprattutto se il disturbo è percepito come </a:t>
            </a:r>
            <a:r xmlns:a="http://schemas.openxmlformats.org/drawingml/2006/main">
              <a:rPr lang="it" sz="2400" b="1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ego-sintonico.</a:t>
            </a:r>
            <a:r xmlns:a="http://schemas.openxmlformats.org/drawingml/2006/main">
              <a:rPr lang="it" sz="2400" dirty="0"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</a:t>
            </a:r>
            <a:endParaRPr xmlns:a="http://schemas.openxmlformats.org/drawingml/2006/mai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Google Shape;191;p8">
            <a:extLst>
              <a:ext uri="{FF2B5EF4-FFF2-40B4-BE49-F238E27FC236}">
                <a16:creationId xmlns:a16="http://schemas.microsoft.com/office/drawing/2014/main" id="{69882634-DB70-95E2-975E-CAFD89637BD5}"/>
              </a:ext>
            </a:extLst>
          </p:cNvPr>
          <p:cNvSpPr txBox="1"/>
          <p:nvPr/>
        </p:nvSpPr>
        <p:spPr>
          <a:xfrm>
            <a:off x="615143" y="421640"/>
            <a:ext cx="15927184" cy="1130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35625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AN: complicazioni</a:t>
            </a:r>
            <a:endParaRPr xmlns:a="http://schemas.openxmlformats.org/drawingml/2006/main" lang="en-US" sz="5400" dirty="0">
              <a:solidFill>
                <a:srgbClr val="E98E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117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Google Shape;236;p12"/>
          <p:cNvGrpSpPr/>
          <p:nvPr/>
        </p:nvGrpSpPr>
        <p:grpSpPr>
          <a:xfrm>
            <a:off x="-1143" y="9134206"/>
            <a:ext cx="18312195" cy="1166241"/>
            <a:chOff x="-1524" y="-1524"/>
            <a:chExt cx="24416259" cy="1554988"/>
          </a:xfrm>
        </p:grpSpPr>
        <p:sp>
          <p:nvSpPr>
            <p:cNvPr id="237" name="Google Shape;237;p12"/>
            <p:cNvSpPr/>
            <p:nvPr/>
          </p:nvSpPr>
          <p:spPr>
            <a:xfrm>
              <a:off x="0" y="0"/>
              <a:ext cx="24413211" cy="1551940"/>
            </a:xfrm>
            <a:custGeom>
              <a:avLst/>
              <a:gdLst/>
              <a:ahLst/>
              <a:cxnLst/>
              <a:rect l="l" t="t" r="r" b="b"/>
              <a:pathLst>
                <a:path w="24413211" h="1551940" extrusionOk="0">
                  <a:moveTo>
                    <a:pt x="0" y="0"/>
                  </a:moveTo>
                  <a:lnTo>
                    <a:pt x="24413211" y="0"/>
                  </a:lnTo>
                  <a:lnTo>
                    <a:pt x="24413211" y="1551940"/>
                  </a:lnTo>
                  <a:lnTo>
                    <a:pt x="0" y="1551940"/>
                  </a:lnTo>
                  <a:close/>
                </a:path>
              </a:pathLst>
            </a:custGeom>
            <a:solidFill>
              <a:srgbClr val="142F3A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38" name="Google Shape;238;p12"/>
            <p:cNvSpPr/>
            <p:nvPr/>
          </p:nvSpPr>
          <p:spPr>
            <a:xfrm>
              <a:off x="-1524" y="-1524"/>
              <a:ext cx="24416259" cy="1554988"/>
            </a:xfrm>
            <a:custGeom>
              <a:avLst/>
              <a:gdLst/>
              <a:ahLst/>
              <a:cxnLst/>
              <a:rect l="l" t="t" r="r" b="b"/>
              <a:pathLst>
                <a:path w="24416259" h="1554988" extrusionOk="0">
                  <a:moveTo>
                    <a:pt x="1524" y="0"/>
                  </a:moveTo>
                  <a:lnTo>
                    <a:pt x="24414735" y="0"/>
                  </a:lnTo>
                  <a:cubicBezTo>
                    <a:pt x="24415623" y="0"/>
                    <a:pt x="24416259" y="762"/>
                    <a:pt x="24416259" y="1524"/>
                  </a:cubicBezTo>
                  <a:lnTo>
                    <a:pt x="24416259" y="1553464"/>
                  </a:lnTo>
                  <a:cubicBezTo>
                    <a:pt x="24416259" y="1554353"/>
                    <a:pt x="24415497" y="1554988"/>
                    <a:pt x="24414735" y="1554988"/>
                  </a:cubicBezTo>
                  <a:lnTo>
                    <a:pt x="1524" y="1554988"/>
                  </a:lnTo>
                  <a:cubicBezTo>
                    <a:pt x="635" y="1554988"/>
                    <a:pt x="0" y="1554226"/>
                    <a:pt x="0" y="1553464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1553464"/>
                  </a:lnTo>
                  <a:lnTo>
                    <a:pt x="1524" y="1553464"/>
                  </a:lnTo>
                  <a:lnTo>
                    <a:pt x="1524" y="1551940"/>
                  </a:lnTo>
                  <a:lnTo>
                    <a:pt x="24414735" y="1551940"/>
                  </a:lnTo>
                  <a:lnTo>
                    <a:pt x="24414735" y="1553464"/>
                  </a:lnTo>
                  <a:lnTo>
                    <a:pt x="24413211" y="1553464"/>
                  </a:lnTo>
                  <a:lnTo>
                    <a:pt x="24413211" y="1524"/>
                  </a:lnTo>
                  <a:lnTo>
                    <a:pt x="24414735" y="1524"/>
                  </a:lnTo>
                  <a:lnTo>
                    <a:pt x="24414735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9" name="Google Shape;239;p12"/>
          <p:cNvSpPr/>
          <p:nvPr/>
        </p:nvSpPr>
        <p:spPr>
          <a:xfrm>
            <a:off x="1231343" y="8304863"/>
            <a:ext cx="1675359" cy="1660973"/>
          </a:xfrm>
          <a:custGeom>
            <a:avLst/>
            <a:gdLst/>
            <a:ahLst/>
            <a:cxnLst/>
            <a:rect l="l" t="t" r="r" b="b"/>
            <a:pathLst>
              <a:path w="1675359" h="1660973" extrusionOk="0">
                <a:moveTo>
                  <a:pt x="0" y="0"/>
                </a:moveTo>
                <a:lnTo>
                  <a:pt x="1675359" y="0"/>
                </a:lnTo>
                <a:lnTo>
                  <a:pt x="1675359" y="1660972"/>
                </a:lnTo>
                <a:lnTo>
                  <a:pt x="0" y="166097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l="-3" r="-2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grpSp>
        <p:nvGrpSpPr>
          <p:cNvPr id="240" name="Google Shape;240;p12"/>
          <p:cNvGrpSpPr/>
          <p:nvPr/>
        </p:nvGrpSpPr>
        <p:grpSpPr>
          <a:xfrm rot="-420599">
            <a:off x="3682422" y="9493213"/>
            <a:ext cx="15092934" cy="1652778"/>
            <a:chOff x="-1524" y="-1524"/>
            <a:chExt cx="20123911" cy="2203704"/>
          </a:xfrm>
        </p:grpSpPr>
        <p:sp>
          <p:nvSpPr>
            <p:cNvPr id="241" name="Google Shape;241;p12"/>
            <p:cNvSpPr/>
            <p:nvPr/>
          </p:nvSpPr>
          <p:spPr>
            <a:xfrm>
              <a:off x="0" y="0"/>
              <a:ext cx="20120863" cy="2200656"/>
            </a:xfrm>
            <a:custGeom>
              <a:avLst/>
              <a:gdLst/>
              <a:ahLst/>
              <a:cxnLst/>
              <a:rect l="l" t="t" r="r" b="b"/>
              <a:pathLst>
                <a:path w="20120863" h="2200656" extrusionOk="0">
                  <a:moveTo>
                    <a:pt x="0" y="0"/>
                  </a:moveTo>
                  <a:lnTo>
                    <a:pt x="20120863" y="0"/>
                  </a:lnTo>
                  <a:lnTo>
                    <a:pt x="20120863" y="2200656"/>
                  </a:lnTo>
                  <a:lnTo>
                    <a:pt x="0" y="2200656"/>
                  </a:lnTo>
                  <a:close/>
                </a:path>
              </a:pathLst>
            </a:custGeom>
            <a:solidFill>
              <a:srgbClr val="E88F25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42" name="Google Shape;242;p12"/>
            <p:cNvSpPr/>
            <p:nvPr/>
          </p:nvSpPr>
          <p:spPr>
            <a:xfrm>
              <a:off x="-1524" y="-1524"/>
              <a:ext cx="20123911" cy="2203704"/>
            </a:xfrm>
            <a:custGeom>
              <a:avLst/>
              <a:gdLst/>
              <a:ahLst/>
              <a:cxnLst/>
              <a:rect l="l" t="t" r="r" b="b"/>
              <a:pathLst>
                <a:path w="20123911" h="2203704" extrusionOk="0">
                  <a:moveTo>
                    <a:pt x="1524" y="0"/>
                  </a:moveTo>
                  <a:lnTo>
                    <a:pt x="20122387" y="0"/>
                  </a:lnTo>
                  <a:cubicBezTo>
                    <a:pt x="20123276" y="0"/>
                    <a:pt x="20123911" y="762"/>
                    <a:pt x="20123911" y="1524"/>
                  </a:cubicBezTo>
                  <a:lnTo>
                    <a:pt x="20123911" y="2202180"/>
                  </a:lnTo>
                  <a:cubicBezTo>
                    <a:pt x="20123911" y="2203069"/>
                    <a:pt x="20123150" y="2203704"/>
                    <a:pt x="20122387" y="2203704"/>
                  </a:cubicBezTo>
                  <a:lnTo>
                    <a:pt x="1524" y="2203704"/>
                  </a:lnTo>
                  <a:cubicBezTo>
                    <a:pt x="635" y="2203704"/>
                    <a:pt x="0" y="2202942"/>
                    <a:pt x="0" y="2202180"/>
                  </a:cubicBezTo>
                  <a:lnTo>
                    <a:pt x="0" y="1524"/>
                  </a:lnTo>
                  <a:cubicBezTo>
                    <a:pt x="0" y="635"/>
                    <a:pt x="762" y="0"/>
                    <a:pt x="1524" y="0"/>
                  </a:cubicBezTo>
                  <a:moveTo>
                    <a:pt x="1524" y="3048"/>
                  </a:moveTo>
                  <a:lnTo>
                    <a:pt x="1524" y="1524"/>
                  </a:lnTo>
                  <a:lnTo>
                    <a:pt x="3048" y="1524"/>
                  </a:lnTo>
                  <a:lnTo>
                    <a:pt x="3048" y="2202180"/>
                  </a:lnTo>
                  <a:lnTo>
                    <a:pt x="1524" y="2202180"/>
                  </a:lnTo>
                  <a:lnTo>
                    <a:pt x="1524" y="2200656"/>
                  </a:lnTo>
                  <a:lnTo>
                    <a:pt x="20122387" y="2200656"/>
                  </a:lnTo>
                  <a:lnTo>
                    <a:pt x="20122387" y="2202180"/>
                  </a:lnTo>
                  <a:lnTo>
                    <a:pt x="20120863" y="2202180"/>
                  </a:lnTo>
                  <a:lnTo>
                    <a:pt x="20120863" y="1524"/>
                  </a:lnTo>
                  <a:lnTo>
                    <a:pt x="20122387" y="1524"/>
                  </a:lnTo>
                  <a:lnTo>
                    <a:pt x="20122387" y="3048"/>
                  </a:lnTo>
                  <a:lnTo>
                    <a:pt x="1524" y="3048"/>
                  </a:lnTo>
                  <a:close/>
                </a:path>
              </a:pathLst>
            </a:custGeom>
            <a:solidFill>
              <a:srgbClr val="3465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3" name="Google Shape;243;p12"/>
          <p:cNvSpPr/>
          <p:nvPr/>
        </p:nvSpPr>
        <p:spPr>
          <a:xfrm>
            <a:off x="14729688" y="9413922"/>
            <a:ext cx="2947899" cy="656542"/>
          </a:xfrm>
          <a:custGeom>
            <a:avLst/>
            <a:gdLst/>
            <a:ahLst/>
            <a:cxnLst/>
            <a:rect l="l" t="t" r="r" b="b"/>
            <a:pathLst>
              <a:path w="2947899" h="656542" extrusionOk="0">
                <a:moveTo>
                  <a:pt x="0" y="0"/>
                </a:moveTo>
                <a:lnTo>
                  <a:pt x="2947899" y="0"/>
                </a:lnTo>
                <a:lnTo>
                  <a:pt x="2947899" y="656542"/>
                </a:lnTo>
                <a:lnTo>
                  <a:pt x="0" y="65654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t="-88" b="-88"/>
            </a:stretch>
          </a:blipFill>
          <a:ln>
            <a:noFill/>
          </a:ln>
        </p:spPr>
        <p:txBody>
          <a:bodyPr/>
          <a:lstStyle/>
          <a:p>
            <a:endParaRPr lang="it-IT"/>
          </a:p>
        </p:txBody>
      </p:sp>
      <p:sp>
        <p:nvSpPr>
          <p:cNvPr id="244" name="Google Shape;244;p12"/>
          <p:cNvSpPr txBox="1"/>
          <p:nvPr/>
        </p:nvSpPr>
        <p:spPr>
          <a:xfrm>
            <a:off x="2204573" y="1526090"/>
            <a:ext cx="15179274" cy="6786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Tendenza a nascondere il cibo ed evitare di mangiare insieme ad altri.</a:t>
            </a:r>
            <a:endParaRPr xmlns:a="http://schemas.openxmlformats.org/drawingml/2006/mai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Saltare i pasti </a:t>
            </a:r>
            <a:r xmlns:a="http://schemas.openxmlformats.org/drawingml/2006/main">
              <a:rPr lang="it" sz="280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e/o </a:t>
            </a: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eliminare interi gruppi alimentari (ad esempio carboidrati, grassi).</a:t>
            </a:r>
            <a:endParaRPr xmlns:a="http://schemas.openxmlformats.org/drawingml/2006/mai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Trascorrere </a:t>
            </a: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molto tempo in bagno subito dopo i pasti, svolgere un'eccessiva attività fisica.</a:t>
            </a:r>
            <a:endParaRPr xmlns:a="http://schemas.openxmlformats.org/drawingml/2006/mai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xmlns:a="http://schemas.openxmlformats.org/drawingml/2006/main"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Possono essere presenti cambiamenti emotivi e comportamentali, tra cui sbalzi d'umore e </a:t>
            </a:r>
            <a:r xmlns:a="http://schemas.openxmlformats.org/drawingml/2006/main">
              <a:rPr lang="it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disturbi del sonno.</a:t>
            </a:r>
          </a:p>
          <a:p>
            <a:pPr xmlns:a="http://schemas.openxmlformats.org/drawingml/2006/main"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Sovraimpegno scolastico e sportivo: </a:t>
            </a: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intensa dedizione alla scuola e allo sport, spesso con prestazioni inizialmente costanti. </a:t>
            </a:r>
            <a:r xmlns:a="http://schemas.openxmlformats.org/drawingml/2006/main">
              <a:rPr lang="it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Bassa tolleranza al fallimento o alle battute d'arresto accademiche. </a:t>
            </a:r>
            <a:r xmlns:a="http://schemas.openxmlformats.org/drawingml/2006/main">
              <a:rPr lang="it" sz="2800" b="1" dirty="0"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Progressivo </a:t>
            </a:r>
            <a:r xmlns:a="http://schemas.openxmlformats.org/drawingml/2006/main">
              <a:rPr lang="it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declino delle prestazioni nelle fasi finali.</a:t>
            </a:r>
            <a:endParaRPr xmlns:a="http://schemas.openxmlformats.org/drawingml/2006/main" lang="en-US" sz="2800" b="1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xmlns:a="http://schemas.openxmlformats.org/drawingml/2006/main" marL="666751" marR="0" lvl="1" indent="-342900" algn="just" rtl="0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800" b="1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Problemi di idratazione: </a:t>
            </a:r>
            <a:r xmlns:a="http://schemas.openxmlformats.org/drawingml/2006/main">
              <a:rPr lang="it" sz="2800" b="0" i="0" u="none" strike="noStrike" cap="none" dirty="0">
                <a:solidFill>
                  <a:srgbClr val="00000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assunzione eccessiva di acqua o disidratazione intenzionale.</a:t>
            </a:r>
            <a:endParaRPr xmlns:a="http://schemas.openxmlformats.org/drawingml/2006/main" lang="en-US" sz="28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sp>
        <p:nvSpPr>
          <p:cNvPr id="245" name="Google Shape;245;p12"/>
          <p:cNvSpPr txBox="1"/>
          <p:nvPr/>
        </p:nvSpPr>
        <p:spPr>
          <a:xfrm>
            <a:off x="3092335" y="220342"/>
            <a:ext cx="11488189" cy="1238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xmlns:a="http://schemas.openxmlformats.org/drawingml/2006/main" marL="0" marR="0" lvl="0" indent="0" algn="ctr" rtl="0">
              <a:lnSpc>
                <a:spcPct val="148718"/>
              </a:lnSpc>
              <a:spcBef>
                <a:spcPts val="0"/>
              </a:spcBef>
              <a:spcAft>
                <a:spcPts val="0"/>
              </a:spcAft>
              <a:buNone/>
            </a:pPr>
            <a:r xmlns:a="http://schemas.openxmlformats.org/drawingml/2006/main">
              <a:rPr lang="it" sz="5400" dirty="0">
                <a:solidFill>
                  <a:srgbClr val="E98E24"/>
                </a:solidFill>
                <a:sym typeface="Calibri"/>
              </a:rPr>
              <a:t>Osservazioni sospette</a:t>
            </a:r>
            <a:endParaRPr xmlns:a="http://schemas.openxmlformats.org/drawingml/2006/main" sz="5400" dirty="0">
              <a:solidFill>
                <a:srgbClr val="E98E24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</TotalTime>
  <Words>2332</Words>
  <Application>Microsoft Macintosh PowerPoint</Application>
  <PresentationFormat>Personalizzato</PresentationFormat>
  <Paragraphs>190</Paragraphs>
  <Slides>26</Slides>
  <Notes>26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31" baseType="lpstr">
      <vt:lpstr>Arial</vt:lpstr>
      <vt:lpstr>Arimo</vt:lpstr>
      <vt:lpstr>Calibri</vt:lpstr>
      <vt:lpstr>Wingdings</vt:lpstr>
      <vt:lpstr>Office Theme</vt:lpstr>
      <vt:lpstr>Presentazione standard di PowerPoint</vt:lpstr>
      <vt:lpstr>General information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cp:lastModifiedBy>Fabiola Panvino</cp:lastModifiedBy>
  <cp:revision>16</cp:revision>
  <dcterms:created xsi:type="dcterms:W3CDTF">2006-08-16T00:00:00Z</dcterms:created>
  <dcterms:modified xsi:type="dcterms:W3CDTF">2025-10-02T07:22:22Z</dcterms:modified>
</cp:coreProperties>
</file>